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9" r:id="rId3"/>
    <p:sldId id="269" r:id="rId4"/>
    <p:sldId id="274" r:id="rId5"/>
    <p:sldId id="276" r:id="rId6"/>
    <p:sldId id="280" r:id="rId7"/>
    <p:sldId id="270" r:id="rId8"/>
    <p:sldId id="271" r:id="rId9"/>
    <p:sldId id="267" r:id="rId10"/>
    <p:sldId id="281" r:id="rId1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557" autoAdjust="0"/>
  </p:normalViewPr>
  <p:slideViewPr>
    <p:cSldViewPr snapToGrid="0">
      <p:cViewPr varScale="1">
        <p:scale>
          <a:sx n="64" d="100"/>
          <a:sy n="64" d="100"/>
        </p:scale>
        <p:origin x="716"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jpg>
</file>

<file path=ppt/media/image3.jpg>
</file>

<file path=ppt/media/image4.jpg>
</file>

<file path=ppt/media/image5.jpg>
</file>

<file path=ppt/media/image6.png>
</file>

<file path=ppt/media/image7.jp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41342F-A8CF-469E-8DEA-391A745C2583}" type="datetimeFigureOut">
              <a:rPr kumimoji="1" lang="ja-JP" altLang="en-US" smtClean="0"/>
              <a:t>2025/1/30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DDBF36-2F4B-4D55-B580-83D2F1590AF2}" type="slidenum">
              <a:rPr kumimoji="1" lang="ja-JP" altLang="en-US" smtClean="0"/>
              <a:t>‹#›</a:t>
            </a:fld>
            <a:endParaRPr kumimoji="1" lang="ja-JP" altLang="en-US"/>
          </a:p>
        </p:txBody>
      </p:sp>
    </p:spTree>
    <p:extLst>
      <p:ext uri="{BB962C8B-B14F-4D97-AF65-F5344CB8AC3E}">
        <p14:creationId xmlns:p14="http://schemas.microsoft.com/office/powerpoint/2010/main" val="288780153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B4DDBF36-2F4B-4D55-B580-83D2F1590AF2}" type="slidenum">
              <a:rPr kumimoji="1" lang="ja-JP" altLang="en-US" smtClean="0"/>
              <a:t>3</a:t>
            </a:fld>
            <a:endParaRPr kumimoji="1" lang="ja-JP" altLang="en-US"/>
          </a:p>
        </p:txBody>
      </p:sp>
    </p:spTree>
    <p:extLst>
      <p:ext uri="{BB962C8B-B14F-4D97-AF65-F5344CB8AC3E}">
        <p14:creationId xmlns:p14="http://schemas.microsoft.com/office/powerpoint/2010/main" val="1642231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1993</a:t>
            </a:r>
            <a:endParaRPr kumimoji="1" lang="ja-JP" altLang="en-US" dirty="0"/>
          </a:p>
        </p:txBody>
      </p:sp>
      <p:sp>
        <p:nvSpPr>
          <p:cNvPr id="4" name="スライド番号プレースホルダー 3"/>
          <p:cNvSpPr>
            <a:spLocks noGrp="1"/>
          </p:cNvSpPr>
          <p:nvPr>
            <p:ph type="sldNum" sz="quarter" idx="5"/>
          </p:nvPr>
        </p:nvSpPr>
        <p:spPr/>
        <p:txBody>
          <a:bodyPr/>
          <a:lstStyle/>
          <a:p>
            <a:fld id="{B4DDBF36-2F4B-4D55-B580-83D2F1590AF2}" type="slidenum">
              <a:rPr kumimoji="1" lang="ja-JP" altLang="en-US" smtClean="0"/>
              <a:t>8</a:t>
            </a:fld>
            <a:endParaRPr kumimoji="1" lang="ja-JP" altLang="en-US"/>
          </a:p>
        </p:txBody>
      </p:sp>
    </p:spTree>
    <p:extLst>
      <p:ext uri="{BB962C8B-B14F-4D97-AF65-F5344CB8AC3E}">
        <p14:creationId xmlns:p14="http://schemas.microsoft.com/office/powerpoint/2010/main" val="2576466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B4DDBF36-2F4B-4D55-B580-83D2F1590AF2}" type="slidenum">
              <a:rPr kumimoji="1" lang="ja-JP" altLang="en-US" smtClean="0"/>
              <a:t>9</a:t>
            </a:fld>
            <a:endParaRPr kumimoji="1" lang="ja-JP" altLang="en-US"/>
          </a:p>
        </p:txBody>
      </p:sp>
    </p:spTree>
    <p:extLst>
      <p:ext uri="{BB962C8B-B14F-4D97-AF65-F5344CB8AC3E}">
        <p14:creationId xmlns:p14="http://schemas.microsoft.com/office/powerpoint/2010/main" val="1446410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C4D4514C-F648-44A2-8E38-7D697B40EA2F}" type="slidenum">
              <a:rPr kumimoji="1" lang="ja-JP" altLang="en-US" smtClean="0"/>
              <a:t>10</a:t>
            </a:fld>
            <a:endParaRPr kumimoji="1" lang="ja-JP" altLang="en-US"/>
          </a:p>
        </p:txBody>
      </p:sp>
    </p:spTree>
    <p:extLst>
      <p:ext uri="{BB962C8B-B14F-4D97-AF65-F5344CB8AC3E}">
        <p14:creationId xmlns:p14="http://schemas.microsoft.com/office/powerpoint/2010/main" val="770685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03ED25-3953-2B40-65A5-C351F3408B14}"/>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BA602107-0E10-3888-E2BB-F6181F911F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0E1A21F7-C3AE-5C15-82CD-9F56ECE2103F}"/>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5" name="フッター プレースホルダー 4">
            <a:extLst>
              <a:ext uri="{FF2B5EF4-FFF2-40B4-BE49-F238E27FC236}">
                <a16:creationId xmlns:a16="http://schemas.microsoft.com/office/drawing/2014/main" id="{2B91F4F2-607D-6AB8-F04C-FB51313EA59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389C77D-7B21-912F-24F3-B97A899D065D}"/>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3490803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1E018D-E726-CBCA-AA00-247254C36150}"/>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2F3E2A93-0F19-1423-40D9-89E82549E21A}"/>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6676C5C-9D56-4971-6898-E90718F3926F}"/>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5" name="フッター プレースホルダー 4">
            <a:extLst>
              <a:ext uri="{FF2B5EF4-FFF2-40B4-BE49-F238E27FC236}">
                <a16:creationId xmlns:a16="http://schemas.microsoft.com/office/drawing/2014/main" id="{0582EEFA-DAA6-E769-659E-52B5FED956F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1031030-E2C4-1976-D15B-7D66DA862A2B}"/>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1000512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4BD723D-FB90-5297-B2A3-F10B7D6BD80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D7336D2-DD35-E04A-55DD-E93FF4BE1F5B}"/>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8EE4251-E859-C28D-E8C4-075B1E3B3884}"/>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5" name="フッター プレースホルダー 4">
            <a:extLst>
              <a:ext uri="{FF2B5EF4-FFF2-40B4-BE49-F238E27FC236}">
                <a16:creationId xmlns:a16="http://schemas.microsoft.com/office/drawing/2014/main" id="{BD217E85-C3FC-E12F-1B48-462C0FFE57E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26CB2FB-6190-3330-1E5C-837F84C70F88}"/>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12416756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DF2EAC-A615-8A40-8D5C-A1FC1AB5E23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3F8A070-D8AE-345B-7224-1D234C8AEDE6}"/>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371507C-BDA3-FDEC-4CF5-971D9C91E8E5}"/>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5" name="フッター プレースホルダー 4">
            <a:extLst>
              <a:ext uri="{FF2B5EF4-FFF2-40B4-BE49-F238E27FC236}">
                <a16:creationId xmlns:a16="http://schemas.microsoft.com/office/drawing/2014/main" id="{8F760885-1FFD-738E-DE4D-1F11974FB77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F1AFA25-34C1-5724-E1DC-0D1C2758AC5B}"/>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3658860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BC582FC-5FA4-DDF8-A92E-D7726900F071}"/>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44BBCEC-81F1-9BE4-779E-9AB7A468E1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0D00C883-8297-20BB-F0CE-9060728C9E7A}"/>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5" name="フッター プレースホルダー 4">
            <a:extLst>
              <a:ext uri="{FF2B5EF4-FFF2-40B4-BE49-F238E27FC236}">
                <a16:creationId xmlns:a16="http://schemas.microsoft.com/office/drawing/2014/main" id="{91A60858-9D6C-C70D-8B5C-BE74656FBAC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3CB5737-64CB-8290-C53C-6B2D0F006019}"/>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1324722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AF14450-3E80-56C7-3549-88049B4EB5E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F408573-4EF4-9BD3-8FBE-3EC0EC1549ED}"/>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6A925612-5877-2AC6-9886-3138B17B7FD1}"/>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9005F675-0522-FFF8-7D72-AC0D3F9CE007}"/>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6" name="フッター プレースホルダー 5">
            <a:extLst>
              <a:ext uri="{FF2B5EF4-FFF2-40B4-BE49-F238E27FC236}">
                <a16:creationId xmlns:a16="http://schemas.microsoft.com/office/drawing/2014/main" id="{F7B40D98-055F-86C3-81A9-08A7DFEBCD2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6641300-9C6C-7392-9CF5-C78BFF59FF7F}"/>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3353168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C1366A3-FF21-C800-4F41-1EF5905F3AE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E213E87-CA4F-CB79-C318-20270AF2B7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BD89D9B5-7C6E-2874-495D-5D8DD44D760B}"/>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0C7B501E-DB6B-A419-4BF4-33DA09FEF1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2E70005-980D-03C2-2AB8-FFBD4BD54EC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DD7DF7F9-38A9-FD47-F8CE-01A4BA28B461}"/>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8" name="フッター プレースホルダー 7">
            <a:extLst>
              <a:ext uri="{FF2B5EF4-FFF2-40B4-BE49-F238E27FC236}">
                <a16:creationId xmlns:a16="http://schemas.microsoft.com/office/drawing/2014/main" id="{98DC4E51-B41C-7098-3D0A-472B7857BE4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E7774E00-DD91-1AF9-685F-DC71E6B7A044}"/>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795303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7D39F1-ED8A-CBEA-86C3-4A1AEC06820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9FA44A43-A9A2-D112-0950-283F81ABF6D8}"/>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4" name="フッター プレースホルダー 3">
            <a:extLst>
              <a:ext uri="{FF2B5EF4-FFF2-40B4-BE49-F238E27FC236}">
                <a16:creationId xmlns:a16="http://schemas.microsoft.com/office/drawing/2014/main" id="{C8DB3563-69D8-377A-A482-9A0E62DE6B5F}"/>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0D20CAB5-51F6-FB6E-00C5-DE2D3D0A6457}"/>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35328277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46E35B83-59AF-7375-B7F6-183B66675FB1}"/>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3" name="フッター プレースホルダー 2">
            <a:extLst>
              <a:ext uri="{FF2B5EF4-FFF2-40B4-BE49-F238E27FC236}">
                <a16:creationId xmlns:a16="http://schemas.microsoft.com/office/drawing/2014/main" id="{291BA819-AA8E-79F6-3E18-98BF5137710D}"/>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8A032423-2109-7541-2C3F-B45C072C8299}"/>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1442122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0C3391-C91D-67E1-A48F-7714AC9369E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BCC613D-F9D8-49D4-E07A-F9E89B1CEF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CCE71C94-34AF-BFE6-4332-A5B0ED0B50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49C2A7E-4359-1D9F-4294-96B52A53E991}"/>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6" name="フッター プレースホルダー 5">
            <a:extLst>
              <a:ext uri="{FF2B5EF4-FFF2-40B4-BE49-F238E27FC236}">
                <a16:creationId xmlns:a16="http://schemas.microsoft.com/office/drawing/2014/main" id="{46D23837-B403-BE80-29F9-720ABF7ED0E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D239CA7-508B-3605-F10F-0CAF72A9BEAE}"/>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1130266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DA715A-F9CA-E0A0-539F-30D8509C80E2}"/>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3991363-AE38-2D7F-F44D-251178A279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E65129B2-65C1-BDAA-22DA-8BC71CD312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6AD7E8F8-F519-5340-F38E-F4D486C0FB57}"/>
              </a:ext>
            </a:extLst>
          </p:cNvPr>
          <p:cNvSpPr>
            <a:spLocks noGrp="1"/>
          </p:cNvSpPr>
          <p:nvPr>
            <p:ph type="dt" sz="half" idx="10"/>
          </p:nvPr>
        </p:nvSpPr>
        <p:spPr/>
        <p:txBody>
          <a:bodyPr/>
          <a:lstStyle/>
          <a:p>
            <a:fld id="{57D35C75-091A-46AD-890E-755CA04F9540}" type="datetimeFigureOut">
              <a:rPr kumimoji="1" lang="ja-JP" altLang="en-US" smtClean="0"/>
              <a:t>2025/1/30</a:t>
            </a:fld>
            <a:endParaRPr kumimoji="1" lang="ja-JP" altLang="en-US"/>
          </a:p>
        </p:txBody>
      </p:sp>
      <p:sp>
        <p:nvSpPr>
          <p:cNvPr id="6" name="フッター プレースホルダー 5">
            <a:extLst>
              <a:ext uri="{FF2B5EF4-FFF2-40B4-BE49-F238E27FC236}">
                <a16:creationId xmlns:a16="http://schemas.microsoft.com/office/drawing/2014/main" id="{9994F4AE-3986-638A-EBFC-FF2312F2978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8070EC5-5EF1-3C9A-600D-1F4EBA448DFD}"/>
              </a:ext>
            </a:extLst>
          </p:cNvPr>
          <p:cNvSpPr>
            <a:spLocks noGrp="1"/>
          </p:cNvSpPr>
          <p:nvPr>
            <p:ph type="sldNum" sz="quarter" idx="12"/>
          </p:nvPr>
        </p:nvSpPr>
        <p:spPr/>
        <p:txBody>
          <a:body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472347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6D7CC819-A025-A6BA-29AD-EAFC8B2C38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694C377-2E20-6846-5C4E-EE305DBC30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0001E17-D7E7-D305-F9AE-F7D85D4BEC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D35C75-091A-46AD-890E-755CA04F9540}" type="datetimeFigureOut">
              <a:rPr kumimoji="1" lang="ja-JP" altLang="en-US" smtClean="0"/>
              <a:t>2025/1/30</a:t>
            </a:fld>
            <a:endParaRPr kumimoji="1" lang="ja-JP" altLang="en-US"/>
          </a:p>
        </p:txBody>
      </p:sp>
      <p:sp>
        <p:nvSpPr>
          <p:cNvPr id="5" name="フッター プレースホルダー 4">
            <a:extLst>
              <a:ext uri="{FF2B5EF4-FFF2-40B4-BE49-F238E27FC236}">
                <a16:creationId xmlns:a16="http://schemas.microsoft.com/office/drawing/2014/main" id="{8A0EC872-7371-A0A0-B1B8-3FAC6EF199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CCFB2695-7743-78D5-2687-41EE16DA6A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9348D3-B208-4D25-933A-313680DA9FB1}" type="slidenum">
              <a:rPr kumimoji="1" lang="ja-JP" altLang="en-US" smtClean="0"/>
              <a:t>‹#›</a:t>
            </a:fld>
            <a:endParaRPr kumimoji="1" lang="ja-JP" altLang="en-US"/>
          </a:p>
        </p:txBody>
      </p:sp>
    </p:spTree>
    <p:extLst>
      <p:ext uri="{BB962C8B-B14F-4D97-AF65-F5344CB8AC3E}">
        <p14:creationId xmlns:p14="http://schemas.microsoft.com/office/powerpoint/2010/main" val="20228205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1.png"/><Relationship Id="rId4" Type="http://schemas.openxmlformats.org/officeDocument/2006/relationships/notesSlide" Target="../notesSlides/notesSlide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www.youtube.com/watch?v=Uz4Q8BTpNIg&amp;list=LL&amp;index=13&amp;t=73s" TargetMode="Externa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youtu.be/ff4XuPtAOUk"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E4DA91-2501-C2C3-C324-417C1BBEDB39}"/>
              </a:ext>
            </a:extLst>
          </p:cNvPr>
          <p:cNvSpPr>
            <a:spLocks noGrp="1"/>
          </p:cNvSpPr>
          <p:nvPr>
            <p:ph type="ctrTitle"/>
          </p:nvPr>
        </p:nvSpPr>
        <p:spPr>
          <a:xfrm>
            <a:off x="1081548" y="1122362"/>
            <a:ext cx="9586452" cy="2751547"/>
          </a:xfrm>
        </p:spPr>
        <p:txBody>
          <a:bodyPr>
            <a:normAutofit/>
          </a:bodyPr>
          <a:lstStyle/>
          <a:p>
            <a:r>
              <a:rPr lang="ja-JP" altLang="en-US" sz="8800" dirty="0"/>
              <a:t>研究概要</a:t>
            </a:r>
            <a:endParaRPr kumimoji="1" lang="ja-JP" altLang="en-US" sz="8800" dirty="0"/>
          </a:p>
        </p:txBody>
      </p:sp>
      <p:sp>
        <p:nvSpPr>
          <p:cNvPr id="3" name="字幕 2">
            <a:extLst>
              <a:ext uri="{FF2B5EF4-FFF2-40B4-BE49-F238E27FC236}">
                <a16:creationId xmlns:a16="http://schemas.microsoft.com/office/drawing/2014/main" id="{200588CF-BC7A-A781-D22D-E142E6E788C3}"/>
              </a:ext>
            </a:extLst>
          </p:cNvPr>
          <p:cNvSpPr>
            <a:spLocks noGrp="1"/>
          </p:cNvSpPr>
          <p:nvPr>
            <p:ph type="subTitle" idx="1"/>
          </p:nvPr>
        </p:nvSpPr>
        <p:spPr>
          <a:xfrm>
            <a:off x="1435510" y="3873909"/>
            <a:ext cx="9144000" cy="1655762"/>
          </a:xfrm>
        </p:spPr>
        <p:txBody>
          <a:bodyPr>
            <a:normAutofit/>
          </a:bodyPr>
          <a:lstStyle/>
          <a:p>
            <a:r>
              <a:rPr lang="ja-JP" altLang="en-US" sz="3200" dirty="0"/>
              <a:t>東京電機大学メディア数理</a:t>
            </a:r>
            <a:r>
              <a:rPr kumimoji="1" lang="ja-JP" altLang="en-US" sz="3200" dirty="0"/>
              <a:t>研究室</a:t>
            </a:r>
            <a:endParaRPr kumimoji="1" lang="en-US" altLang="ja-JP" sz="3200" dirty="0"/>
          </a:p>
          <a:p>
            <a:r>
              <a:rPr kumimoji="1" lang="ja-JP" altLang="en-US" sz="3200" dirty="0"/>
              <a:t>和田壱成</a:t>
            </a:r>
          </a:p>
        </p:txBody>
      </p:sp>
    </p:spTree>
    <p:extLst>
      <p:ext uri="{BB962C8B-B14F-4D97-AF65-F5344CB8AC3E}">
        <p14:creationId xmlns:p14="http://schemas.microsoft.com/office/powerpoint/2010/main" val="33333743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80CCCA-2284-D6FF-4792-3DFB99269A58}"/>
              </a:ext>
            </a:extLst>
          </p:cNvPr>
          <p:cNvSpPr>
            <a:spLocks noGrp="1"/>
          </p:cNvSpPr>
          <p:nvPr>
            <p:ph type="title"/>
          </p:nvPr>
        </p:nvSpPr>
        <p:spPr/>
        <p:txBody>
          <a:bodyPr/>
          <a:lstStyle/>
          <a:p>
            <a:r>
              <a:rPr kumimoji="1" lang="ja-JP" altLang="en-US"/>
              <a:t>動作の様子</a:t>
            </a:r>
            <a:endParaRPr kumimoji="1" lang="ja-JP" altLang="en-US" dirty="0"/>
          </a:p>
        </p:txBody>
      </p:sp>
      <p:pic>
        <p:nvPicPr>
          <p:cNvPr id="3" name="EC2024Demo">
            <a:hlinkClick r:id="" action="ppaction://media"/>
            <a:extLst>
              <a:ext uri="{FF2B5EF4-FFF2-40B4-BE49-F238E27FC236}">
                <a16:creationId xmlns:a16="http://schemas.microsoft.com/office/drawing/2014/main" id="{F3E13A45-E475-16DB-9EFE-D9A1FC23C0F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31963" y="1481733"/>
            <a:ext cx="8728075" cy="4909542"/>
          </a:xfrm>
          <a:prstGeom prst="rect">
            <a:avLst/>
          </a:prstGeom>
        </p:spPr>
      </p:pic>
    </p:spTree>
    <p:extLst>
      <p:ext uri="{BB962C8B-B14F-4D97-AF65-F5344CB8AC3E}">
        <p14:creationId xmlns:p14="http://schemas.microsoft.com/office/powerpoint/2010/main" val="2477526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5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C9BA246-7ED1-8895-5B8F-76C0CBA16C0A}"/>
              </a:ext>
            </a:extLst>
          </p:cNvPr>
          <p:cNvSpPr>
            <a:spLocks noGrp="1"/>
          </p:cNvSpPr>
          <p:nvPr>
            <p:ph type="ctrTitle"/>
          </p:nvPr>
        </p:nvSpPr>
        <p:spPr>
          <a:xfrm>
            <a:off x="1524000" y="2698508"/>
            <a:ext cx="9144000" cy="1655762"/>
          </a:xfrm>
        </p:spPr>
        <p:txBody>
          <a:bodyPr>
            <a:normAutofit/>
          </a:bodyPr>
          <a:lstStyle/>
          <a:p>
            <a:r>
              <a:rPr lang="ja-JP" altLang="en-US" sz="4800" dirty="0"/>
              <a:t>銃が弾かれる体験を可能とする</a:t>
            </a:r>
            <a:r>
              <a:rPr lang="en-US" altLang="ja-JP" sz="4800" dirty="0"/>
              <a:t>VR</a:t>
            </a:r>
            <a:r>
              <a:rPr lang="ja-JP" altLang="en-US" sz="4800" dirty="0"/>
              <a:t>決闘システム</a:t>
            </a:r>
            <a:endParaRPr kumimoji="1" lang="ja-JP" altLang="en-US" sz="4800" dirty="0"/>
          </a:p>
        </p:txBody>
      </p:sp>
      <p:sp>
        <p:nvSpPr>
          <p:cNvPr id="3" name="字幕 2">
            <a:extLst>
              <a:ext uri="{FF2B5EF4-FFF2-40B4-BE49-F238E27FC236}">
                <a16:creationId xmlns:a16="http://schemas.microsoft.com/office/drawing/2014/main" id="{8089F0A8-D1DF-7131-BD73-0703DE4965FE}"/>
              </a:ext>
            </a:extLst>
          </p:cNvPr>
          <p:cNvSpPr>
            <a:spLocks noGrp="1"/>
          </p:cNvSpPr>
          <p:nvPr>
            <p:ph type="subTitle" idx="1"/>
          </p:nvPr>
        </p:nvSpPr>
        <p:spPr>
          <a:xfrm>
            <a:off x="1524000" y="2107538"/>
            <a:ext cx="9144000" cy="1655762"/>
          </a:xfrm>
        </p:spPr>
        <p:txBody>
          <a:bodyPr>
            <a:normAutofit/>
          </a:bodyPr>
          <a:lstStyle/>
          <a:p>
            <a:r>
              <a:rPr kumimoji="1" lang="ja-JP" altLang="en-US" sz="3200" dirty="0"/>
              <a:t>研究テーマ</a:t>
            </a:r>
          </a:p>
        </p:txBody>
      </p:sp>
    </p:spTree>
    <p:extLst>
      <p:ext uri="{BB962C8B-B14F-4D97-AF65-F5344CB8AC3E}">
        <p14:creationId xmlns:p14="http://schemas.microsoft.com/office/powerpoint/2010/main" val="14443641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hot_demo">
            <a:hlinkClick r:id="" action="ppaction://media"/>
            <a:extLst>
              <a:ext uri="{FF2B5EF4-FFF2-40B4-BE49-F238E27FC236}">
                <a16:creationId xmlns:a16="http://schemas.microsoft.com/office/drawing/2014/main" id="{D9275D6B-8C33-A4F4-D191-12512053BAE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23451" y="61965"/>
            <a:ext cx="10639710" cy="5984702"/>
          </a:xfrm>
        </p:spPr>
      </p:pic>
      <p:sp>
        <p:nvSpPr>
          <p:cNvPr id="6" name="テキスト ボックス 5">
            <a:extLst>
              <a:ext uri="{FF2B5EF4-FFF2-40B4-BE49-F238E27FC236}">
                <a16:creationId xmlns:a16="http://schemas.microsoft.com/office/drawing/2014/main" id="{BB52DCA5-3A4A-D59C-03C3-B4EF6AD0CE30}"/>
              </a:ext>
            </a:extLst>
          </p:cNvPr>
          <p:cNvSpPr txBox="1"/>
          <p:nvPr/>
        </p:nvSpPr>
        <p:spPr>
          <a:xfrm>
            <a:off x="-85724" y="6027003"/>
            <a:ext cx="12277724" cy="830997"/>
          </a:xfrm>
          <a:prstGeom prst="rect">
            <a:avLst/>
          </a:prstGeom>
          <a:noFill/>
        </p:spPr>
        <p:txBody>
          <a:bodyPr wrap="square" rtlCol="0">
            <a:spAutoFit/>
          </a:bodyPr>
          <a:lstStyle/>
          <a:p>
            <a:pPr algn="ctr"/>
            <a:r>
              <a:rPr kumimoji="1" lang="en-US" altLang="ja-JP" sz="2400" dirty="0"/>
              <a:t> “Is it possible to shoot a gun from someone‘s hand?”</a:t>
            </a:r>
          </a:p>
          <a:p>
            <a:pPr algn="ctr"/>
            <a:r>
              <a:rPr kumimoji="1" lang="en-US" altLang="ja-JP" sz="2400" dirty="0">
                <a:hlinkClick r:id="rId6"/>
              </a:rPr>
              <a:t>https://www.youtube.com/watch?v=Uz4Q8BTpNIg&amp;list=LL&amp;index=13&amp;t=73s</a:t>
            </a:r>
            <a:endParaRPr kumimoji="1" lang="ja-JP" altLang="en-US" sz="2400" dirty="0"/>
          </a:p>
        </p:txBody>
      </p:sp>
    </p:spTree>
    <p:extLst>
      <p:ext uri="{BB962C8B-B14F-4D97-AF65-F5344CB8AC3E}">
        <p14:creationId xmlns:p14="http://schemas.microsoft.com/office/powerpoint/2010/main" val="327099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8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8297DC-D635-5417-0479-99CEFC8B9332}"/>
              </a:ext>
            </a:extLst>
          </p:cNvPr>
          <p:cNvSpPr>
            <a:spLocks noGrp="1"/>
          </p:cNvSpPr>
          <p:nvPr>
            <p:ph type="title"/>
          </p:nvPr>
        </p:nvSpPr>
        <p:spPr/>
        <p:txBody>
          <a:bodyPr/>
          <a:lstStyle/>
          <a:p>
            <a:r>
              <a:rPr kumimoji="1" lang="ja-JP" altLang="en-US" dirty="0"/>
              <a:t>研究背景</a:t>
            </a:r>
          </a:p>
        </p:txBody>
      </p:sp>
      <p:sp>
        <p:nvSpPr>
          <p:cNvPr id="3" name="コンテンツ プレースホルダー 2">
            <a:extLst>
              <a:ext uri="{FF2B5EF4-FFF2-40B4-BE49-F238E27FC236}">
                <a16:creationId xmlns:a16="http://schemas.microsoft.com/office/drawing/2014/main" id="{E50E1972-D5A7-CA74-4D03-4FBFB3B222AA}"/>
              </a:ext>
            </a:extLst>
          </p:cNvPr>
          <p:cNvSpPr>
            <a:spLocks noGrp="1"/>
          </p:cNvSpPr>
          <p:nvPr>
            <p:ph idx="1"/>
          </p:nvPr>
        </p:nvSpPr>
        <p:spPr>
          <a:xfrm>
            <a:off x="838200" y="1502319"/>
            <a:ext cx="10515600" cy="1917700"/>
          </a:xfrm>
        </p:spPr>
        <p:txBody>
          <a:bodyPr>
            <a:normAutofit/>
          </a:bodyPr>
          <a:lstStyle/>
          <a:p>
            <a:r>
              <a:rPr lang="ja-JP" altLang="en-US" b="1" dirty="0"/>
              <a:t>現実において危険な状況</a:t>
            </a:r>
            <a:r>
              <a:rPr lang="ja-JP" altLang="en-US" dirty="0"/>
              <a:t>を</a:t>
            </a:r>
            <a:r>
              <a:rPr lang="en-US" altLang="ja-JP" dirty="0"/>
              <a:t>VR</a:t>
            </a:r>
            <a:r>
              <a:rPr lang="ja-JP" altLang="en-US" dirty="0"/>
              <a:t>で体験できるようなコンテンツの開発が行われている</a:t>
            </a:r>
            <a:endParaRPr lang="en-US" altLang="ja-JP" dirty="0"/>
          </a:p>
          <a:p>
            <a:r>
              <a:rPr lang="ja-JP" altLang="en-US" b="1" dirty="0"/>
              <a:t>フィクションの世界</a:t>
            </a:r>
            <a:r>
              <a:rPr lang="ja-JP" altLang="en-US" dirty="0"/>
              <a:t>に入り込むためのデバイスの開発が盛んである</a:t>
            </a:r>
            <a:endParaRPr lang="en-US" altLang="ja-JP" dirty="0"/>
          </a:p>
        </p:txBody>
      </p:sp>
      <p:pic>
        <p:nvPicPr>
          <p:cNvPr id="5" name="図 4" descr="コンピュータ が含まれている画像&#10;&#10;自動的に生成された説明">
            <a:extLst>
              <a:ext uri="{FF2B5EF4-FFF2-40B4-BE49-F238E27FC236}">
                <a16:creationId xmlns:a16="http://schemas.microsoft.com/office/drawing/2014/main" id="{0EE512D4-CC76-C554-DE86-6802B8EE0E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1183" y="3231649"/>
            <a:ext cx="4826000" cy="2714625"/>
          </a:xfrm>
          <a:prstGeom prst="rect">
            <a:avLst/>
          </a:prstGeom>
        </p:spPr>
      </p:pic>
      <p:pic>
        <p:nvPicPr>
          <p:cNvPr id="7" name="図 6" descr="屋内, 女性, 持つ, 若い が含まれている画像&#10;&#10;自動的に生成された説明">
            <a:extLst>
              <a:ext uri="{FF2B5EF4-FFF2-40B4-BE49-F238E27FC236}">
                <a16:creationId xmlns:a16="http://schemas.microsoft.com/office/drawing/2014/main" id="{B2564AC6-2662-3D74-0875-4C5BA95759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8925" y="3231649"/>
            <a:ext cx="4381500" cy="2923087"/>
          </a:xfrm>
          <a:prstGeom prst="rect">
            <a:avLst/>
          </a:prstGeom>
        </p:spPr>
      </p:pic>
      <p:sp>
        <p:nvSpPr>
          <p:cNvPr id="8" name="テキスト ボックス 7">
            <a:extLst>
              <a:ext uri="{FF2B5EF4-FFF2-40B4-BE49-F238E27FC236}">
                <a16:creationId xmlns:a16="http://schemas.microsoft.com/office/drawing/2014/main" id="{3BBA86A3-718C-7542-3783-DA56D5A52404}"/>
              </a:ext>
            </a:extLst>
          </p:cNvPr>
          <p:cNvSpPr txBox="1"/>
          <p:nvPr/>
        </p:nvSpPr>
        <p:spPr>
          <a:xfrm>
            <a:off x="563033" y="5948948"/>
            <a:ext cx="5532967" cy="923330"/>
          </a:xfrm>
          <a:prstGeom prst="rect">
            <a:avLst/>
          </a:prstGeom>
          <a:noFill/>
        </p:spPr>
        <p:txBody>
          <a:bodyPr wrap="square" rtlCol="0">
            <a:spAutoFit/>
          </a:bodyPr>
          <a:lstStyle/>
          <a:p>
            <a:pPr algn="ctr"/>
            <a:r>
              <a:rPr kumimoji="1" lang="ja-JP" altLang="en-US" dirty="0"/>
              <a:t>“高所恐怖</a:t>
            </a:r>
            <a:r>
              <a:rPr kumimoji="1" lang="en-US" altLang="ja-JP" dirty="0"/>
              <a:t>SHOW</a:t>
            </a:r>
            <a:r>
              <a:rPr kumimoji="1" lang="ja-JP" altLang="en-US" dirty="0"/>
              <a:t>”</a:t>
            </a:r>
            <a:endParaRPr kumimoji="1" lang="en-US" altLang="ja-JP" dirty="0"/>
          </a:p>
          <a:p>
            <a:pPr algn="ctr"/>
            <a:r>
              <a:rPr kumimoji="1" lang="en-US" altLang="ja-JP" dirty="0"/>
              <a:t>https://bandainamco-am.co.jp/others/vrzone-portal/activity/koshokyohushow.html</a:t>
            </a:r>
            <a:endParaRPr kumimoji="1" lang="ja-JP" altLang="en-US" dirty="0"/>
          </a:p>
        </p:txBody>
      </p:sp>
      <p:sp>
        <p:nvSpPr>
          <p:cNvPr id="10" name="テキスト ボックス 9">
            <a:extLst>
              <a:ext uri="{FF2B5EF4-FFF2-40B4-BE49-F238E27FC236}">
                <a16:creationId xmlns:a16="http://schemas.microsoft.com/office/drawing/2014/main" id="{1C77698B-F286-610D-E78A-01C72CFBEB8F}"/>
              </a:ext>
            </a:extLst>
          </p:cNvPr>
          <p:cNvSpPr txBox="1"/>
          <p:nvPr/>
        </p:nvSpPr>
        <p:spPr>
          <a:xfrm>
            <a:off x="6229349" y="6169709"/>
            <a:ext cx="4924425" cy="646331"/>
          </a:xfrm>
          <a:prstGeom prst="rect">
            <a:avLst/>
          </a:prstGeom>
          <a:noFill/>
        </p:spPr>
        <p:txBody>
          <a:bodyPr wrap="square" rtlCol="0">
            <a:spAutoFit/>
          </a:bodyPr>
          <a:lstStyle/>
          <a:p>
            <a:pPr algn="ctr"/>
            <a:r>
              <a:rPr kumimoji="1" lang="en-US" altLang="ja-JP" dirty="0"/>
              <a:t>“</a:t>
            </a:r>
            <a:r>
              <a:rPr kumimoji="1" lang="ja-JP" altLang="en-US" dirty="0"/>
              <a:t>かめはめ波</a:t>
            </a:r>
            <a:r>
              <a:rPr kumimoji="1" lang="en-US" altLang="ja-JP" dirty="0"/>
              <a:t>”</a:t>
            </a:r>
            <a:r>
              <a:rPr kumimoji="1" lang="ja-JP" altLang="en-US" dirty="0"/>
              <a:t>を体験できるデバイス</a:t>
            </a:r>
            <a:endParaRPr kumimoji="1" lang="en-US" altLang="ja-JP" dirty="0"/>
          </a:p>
          <a:p>
            <a:pPr algn="ctr"/>
            <a:r>
              <a:rPr kumimoji="1" lang="en-US" altLang="ja-JP" dirty="0"/>
              <a:t>https://japan.cnet.com/article/35104269/</a:t>
            </a:r>
            <a:endParaRPr kumimoji="1" lang="ja-JP" altLang="en-US" dirty="0"/>
          </a:p>
        </p:txBody>
      </p:sp>
    </p:spTree>
    <p:extLst>
      <p:ext uri="{BB962C8B-B14F-4D97-AF65-F5344CB8AC3E}">
        <p14:creationId xmlns:p14="http://schemas.microsoft.com/office/powerpoint/2010/main" val="3150352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8297DC-D635-5417-0479-99CEFC8B9332}"/>
              </a:ext>
            </a:extLst>
          </p:cNvPr>
          <p:cNvSpPr>
            <a:spLocks noGrp="1"/>
          </p:cNvSpPr>
          <p:nvPr>
            <p:ph type="title"/>
          </p:nvPr>
        </p:nvSpPr>
        <p:spPr/>
        <p:txBody>
          <a:bodyPr/>
          <a:lstStyle/>
          <a:p>
            <a:r>
              <a:rPr kumimoji="1" lang="ja-JP" altLang="en-US" dirty="0"/>
              <a:t>研究背景</a:t>
            </a:r>
          </a:p>
        </p:txBody>
      </p:sp>
      <p:sp>
        <p:nvSpPr>
          <p:cNvPr id="3" name="コンテンツ プレースホルダー 2">
            <a:extLst>
              <a:ext uri="{FF2B5EF4-FFF2-40B4-BE49-F238E27FC236}">
                <a16:creationId xmlns:a16="http://schemas.microsoft.com/office/drawing/2014/main" id="{E50E1972-D5A7-CA74-4D03-4FBFB3B222AA}"/>
              </a:ext>
            </a:extLst>
          </p:cNvPr>
          <p:cNvSpPr>
            <a:spLocks noGrp="1"/>
          </p:cNvSpPr>
          <p:nvPr>
            <p:ph idx="1"/>
          </p:nvPr>
        </p:nvSpPr>
        <p:spPr>
          <a:xfrm>
            <a:off x="838199" y="1502318"/>
            <a:ext cx="11078497" cy="4800159"/>
          </a:xfrm>
        </p:spPr>
        <p:txBody>
          <a:bodyPr>
            <a:normAutofit/>
          </a:bodyPr>
          <a:lstStyle/>
          <a:p>
            <a:r>
              <a:rPr lang="en-US" altLang="ja-JP" dirty="0"/>
              <a:t>VR</a:t>
            </a:r>
            <a:r>
              <a:rPr lang="ja-JP" altLang="en-US" dirty="0"/>
              <a:t>空間上で銃を撃つ感覚を体験できるデバイスが開発されている</a:t>
            </a:r>
            <a:endParaRPr lang="en-US" altLang="ja-JP" dirty="0"/>
          </a:p>
          <a:p>
            <a:r>
              <a:rPr lang="ja-JP" altLang="en-US" dirty="0"/>
              <a:t>銃で撃たれる感覚の再現にはスーツ型のデバイスが用いられる</a:t>
            </a:r>
            <a:endParaRPr lang="en-US" altLang="ja-JP" dirty="0"/>
          </a:p>
          <a:p>
            <a:pPr marL="0" indent="0">
              <a:buNone/>
            </a:pPr>
            <a:r>
              <a:rPr lang="ja-JP" altLang="en-US" b="1"/>
              <a:t>→システム特有</a:t>
            </a:r>
            <a:r>
              <a:rPr lang="ja-JP" altLang="en-US" b="1" dirty="0"/>
              <a:t>の体験には物足りない</a:t>
            </a:r>
            <a:endParaRPr lang="en-US" altLang="ja-JP" b="1" dirty="0"/>
          </a:p>
        </p:txBody>
      </p:sp>
      <p:pic>
        <p:nvPicPr>
          <p:cNvPr id="4" name="図 3">
            <a:extLst>
              <a:ext uri="{FF2B5EF4-FFF2-40B4-BE49-F238E27FC236}">
                <a16:creationId xmlns:a16="http://schemas.microsoft.com/office/drawing/2014/main" id="{B88B9C6C-5CCC-98DE-8D27-082FBCAD68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7458" y="2900645"/>
            <a:ext cx="2694204" cy="3160917"/>
          </a:xfrm>
          <a:prstGeom prst="rect">
            <a:avLst/>
          </a:prstGeom>
        </p:spPr>
      </p:pic>
      <p:pic>
        <p:nvPicPr>
          <p:cNvPr id="6" name="図 5" descr="ゲームコントローラーを持っている男性&#10;&#10;中程度の精度で自動的に生成された説明">
            <a:extLst>
              <a:ext uri="{FF2B5EF4-FFF2-40B4-BE49-F238E27FC236}">
                <a16:creationId xmlns:a16="http://schemas.microsoft.com/office/drawing/2014/main" id="{A80DE15D-8DF0-6E63-3973-F421A71814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4760" y="3429000"/>
            <a:ext cx="4306529" cy="2443955"/>
          </a:xfrm>
          <a:prstGeom prst="rect">
            <a:avLst/>
          </a:prstGeom>
        </p:spPr>
      </p:pic>
      <p:sp>
        <p:nvSpPr>
          <p:cNvPr id="9" name="テキスト ボックス 8">
            <a:extLst>
              <a:ext uri="{FF2B5EF4-FFF2-40B4-BE49-F238E27FC236}">
                <a16:creationId xmlns:a16="http://schemas.microsoft.com/office/drawing/2014/main" id="{3D819C57-C4A9-BFA6-5D8E-531B0585D4A8}"/>
              </a:ext>
            </a:extLst>
          </p:cNvPr>
          <p:cNvSpPr txBox="1"/>
          <p:nvPr/>
        </p:nvSpPr>
        <p:spPr>
          <a:xfrm>
            <a:off x="838199" y="6061562"/>
            <a:ext cx="4827639" cy="738664"/>
          </a:xfrm>
          <a:prstGeom prst="rect">
            <a:avLst/>
          </a:prstGeom>
          <a:noFill/>
        </p:spPr>
        <p:txBody>
          <a:bodyPr wrap="square" rtlCol="0">
            <a:spAutoFit/>
          </a:bodyPr>
          <a:lstStyle/>
          <a:p>
            <a:pPr algn="ctr"/>
            <a:r>
              <a:rPr kumimoji="1" lang="en-US" altLang="ja-JP" sz="2400" dirty="0"/>
              <a:t>OWO Haptic Gaming System</a:t>
            </a:r>
          </a:p>
          <a:p>
            <a:pPr algn="ctr"/>
            <a:r>
              <a:rPr kumimoji="1" lang="en-US" altLang="ja-JP" dirty="0"/>
              <a:t>https://owogame.com/</a:t>
            </a:r>
            <a:endParaRPr kumimoji="1" lang="ja-JP" altLang="en-US" dirty="0"/>
          </a:p>
        </p:txBody>
      </p:sp>
      <p:sp>
        <p:nvSpPr>
          <p:cNvPr id="11" name="テキスト ボックス 10">
            <a:extLst>
              <a:ext uri="{FF2B5EF4-FFF2-40B4-BE49-F238E27FC236}">
                <a16:creationId xmlns:a16="http://schemas.microsoft.com/office/drawing/2014/main" id="{5B5C33AF-84C8-10B1-13EC-FADD4B648D2D}"/>
              </a:ext>
            </a:extLst>
          </p:cNvPr>
          <p:cNvSpPr txBox="1"/>
          <p:nvPr/>
        </p:nvSpPr>
        <p:spPr>
          <a:xfrm>
            <a:off x="5361203" y="6051729"/>
            <a:ext cx="6907161" cy="738664"/>
          </a:xfrm>
          <a:prstGeom prst="rect">
            <a:avLst/>
          </a:prstGeom>
          <a:noFill/>
        </p:spPr>
        <p:txBody>
          <a:bodyPr wrap="square" rtlCol="0">
            <a:spAutoFit/>
          </a:bodyPr>
          <a:lstStyle/>
          <a:p>
            <a:pPr algn="ctr"/>
            <a:r>
              <a:rPr kumimoji="1" lang="en-US" altLang="ja-JP" sz="2400" dirty="0"/>
              <a:t>Haptic VR gun</a:t>
            </a:r>
          </a:p>
          <a:p>
            <a:pPr algn="ctr"/>
            <a:r>
              <a:rPr kumimoji="1" lang="en-US" altLang="ja-JP" dirty="0"/>
              <a:t>https://gigazine.net/news/20160814-strikervr-haptic-vr-gun/</a:t>
            </a:r>
            <a:endParaRPr kumimoji="1" lang="ja-JP" altLang="en-US" dirty="0"/>
          </a:p>
        </p:txBody>
      </p:sp>
    </p:spTree>
    <p:extLst>
      <p:ext uri="{BB962C8B-B14F-4D97-AF65-F5344CB8AC3E}">
        <p14:creationId xmlns:p14="http://schemas.microsoft.com/office/powerpoint/2010/main" val="463282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E11853-BC45-1721-35F2-3F5F6F25BF58}"/>
              </a:ext>
            </a:extLst>
          </p:cNvPr>
          <p:cNvSpPr>
            <a:spLocks noGrp="1"/>
          </p:cNvSpPr>
          <p:nvPr>
            <p:ph type="title"/>
          </p:nvPr>
        </p:nvSpPr>
        <p:spPr/>
        <p:txBody>
          <a:bodyPr/>
          <a:lstStyle/>
          <a:p>
            <a:r>
              <a:rPr kumimoji="1" lang="ja-JP" altLang="en-US" dirty="0"/>
              <a:t>研究目的</a:t>
            </a:r>
          </a:p>
        </p:txBody>
      </p:sp>
      <p:sp>
        <p:nvSpPr>
          <p:cNvPr id="3" name="コンテンツ プレースホルダー 2">
            <a:extLst>
              <a:ext uri="{FF2B5EF4-FFF2-40B4-BE49-F238E27FC236}">
                <a16:creationId xmlns:a16="http://schemas.microsoft.com/office/drawing/2014/main" id="{804C67B4-FCD6-FAE1-AAFF-4CB7BB9C5507}"/>
              </a:ext>
            </a:extLst>
          </p:cNvPr>
          <p:cNvSpPr>
            <a:spLocks noGrp="1"/>
          </p:cNvSpPr>
          <p:nvPr>
            <p:ph idx="1"/>
          </p:nvPr>
        </p:nvSpPr>
        <p:spPr/>
        <p:txBody>
          <a:bodyPr/>
          <a:lstStyle/>
          <a:p>
            <a:r>
              <a:rPr lang="ja-JP" altLang="en-US" dirty="0"/>
              <a:t>仮想空間の決闘で把持する銃が弾かれる感覚を提示する</a:t>
            </a:r>
            <a:br>
              <a:rPr lang="en-US" altLang="ja-JP" dirty="0"/>
            </a:br>
            <a:r>
              <a:rPr lang="ja-JP" altLang="en-US" dirty="0"/>
              <a:t>銃型デバイスと </a:t>
            </a:r>
            <a:r>
              <a:rPr lang="en-US" altLang="ja-JP" dirty="0"/>
              <a:t>VR </a:t>
            </a:r>
            <a:r>
              <a:rPr lang="ja-JP" altLang="en-US" dirty="0"/>
              <a:t>システムの開発</a:t>
            </a:r>
            <a:br>
              <a:rPr lang="en-US" altLang="ja-JP" dirty="0"/>
            </a:br>
            <a:endParaRPr lang="en-US" altLang="ja-JP" dirty="0"/>
          </a:p>
          <a:p>
            <a:r>
              <a:rPr kumimoji="1" lang="ja-JP" altLang="en-US" dirty="0"/>
              <a:t>非現実的な現象を再現、ゲームに組み込むことで</a:t>
            </a:r>
            <a:r>
              <a:rPr lang="ja-JP" altLang="en-US" dirty="0"/>
              <a:t>特定の</a:t>
            </a:r>
            <a:br>
              <a:rPr kumimoji="1" lang="en-US" altLang="ja-JP" dirty="0"/>
            </a:br>
            <a:r>
              <a:rPr kumimoji="1" lang="ja-JP" altLang="en-US" dirty="0"/>
              <a:t>システムでしか得られない体験を提供すること</a:t>
            </a:r>
          </a:p>
        </p:txBody>
      </p:sp>
    </p:spTree>
    <p:extLst>
      <p:ext uri="{BB962C8B-B14F-4D97-AF65-F5344CB8AC3E}">
        <p14:creationId xmlns:p14="http://schemas.microsoft.com/office/powerpoint/2010/main" val="2592678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53FD25-9385-D74F-76DF-68E09022AB71}"/>
              </a:ext>
            </a:extLst>
          </p:cNvPr>
          <p:cNvSpPr>
            <a:spLocks noGrp="1"/>
          </p:cNvSpPr>
          <p:nvPr>
            <p:ph type="title"/>
          </p:nvPr>
        </p:nvSpPr>
        <p:spPr/>
        <p:txBody>
          <a:bodyPr/>
          <a:lstStyle/>
          <a:p>
            <a:r>
              <a:rPr kumimoji="1" lang="ja-JP" altLang="en-US" dirty="0"/>
              <a:t>調査と考察</a:t>
            </a:r>
          </a:p>
        </p:txBody>
      </p:sp>
      <p:sp>
        <p:nvSpPr>
          <p:cNvPr id="4" name="コンテンツ プレースホルダー 3">
            <a:extLst>
              <a:ext uri="{FF2B5EF4-FFF2-40B4-BE49-F238E27FC236}">
                <a16:creationId xmlns:a16="http://schemas.microsoft.com/office/drawing/2014/main" id="{D532420F-2FCE-6746-2386-E12FE31C3E91}"/>
              </a:ext>
            </a:extLst>
          </p:cNvPr>
          <p:cNvSpPr>
            <a:spLocks noGrp="1"/>
          </p:cNvSpPr>
          <p:nvPr>
            <p:ph idx="1"/>
          </p:nvPr>
        </p:nvSpPr>
        <p:spPr>
          <a:xfrm>
            <a:off x="838200" y="1597025"/>
            <a:ext cx="9477375" cy="2303923"/>
          </a:xfrm>
        </p:spPr>
        <p:txBody>
          <a:bodyPr>
            <a:normAutofit fontScale="92500" lnSpcReduction="10000"/>
          </a:bodyPr>
          <a:lstStyle/>
          <a:p>
            <a:r>
              <a:rPr lang="ja-JP" altLang="en-US" dirty="0"/>
              <a:t>銃弾を銃に当てるという</a:t>
            </a:r>
            <a:r>
              <a:rPr lang="ja-JP" altLang="en-US" b="1" dirty="0"/>
              <a:t>行為</a:t>
            </a:r>
            <a:r>
              <a:rPr lang="ja-JP" altLang="en-US" dirty="0"/>
              <a:t>について、オリンピックや訓練された軍人といった習熟に長けた人物にとって可能であると考えた</a:t>
            </a:r>
            <a:endParaRPr lang="en-US" altLang="ja-JP" dirty="0"/>
          </a:p>
          <a:p>
            <a:endParaRPr lang="en-US" altLang="ja-JP" dirty="0"/>
          </a:p>
          <a:p>
            <a:r>
              <a:rPr lang="ja-JP" altLang="en-US" dirty="0"/>
              <a:t>銃弾が銃に当たったとき、どのような</a:t>
            </a:r>
            <a:r>
              <a:rPr lang="ja-JP" altLang="en-US" b="1" dirty="0"/>
              <a:t>現象</a:t>
            </a:r>
            <a:r>
              <a:rPr lang="ja-JP" altLang="en-US" dirty="0"/>
              <a:t>を起こすのかということについて述べられた論文は見つからなかった</a:t>
            </a:r>
            <a:endParaRPr lang="en-US" altLang="ja-JP" dirty="0"/>
          </a:p>
          <a:p>
            <a:pPr marL="0" indent="0">
              <a:buNone/>
            </a:pPr>
            <a:endParaRPr lang="en-US" altLang="ja-JP" dirty="0"/>
          </a:p>
          <a:p>
            <a:pPr marL="0" indent="0">
              <a:buNone/>
            </a:pPr>
            <a:endParaRPr lang="en-US" altLang="ja-JP" dirty="0"/>
          </a:p>
          <a:p>
            <a:pPr marL="0" indent="0">
              <a:buNone/>
            </a:pPr>
            <a:endParaRPr lang="ja-JP" altLang="en-US" dirty="0"/>
          </a:p>
        </p:txBody>
      </p:sp>
      <p:sp>
        <p:nvSpPr>
          <p:cNvPr id="3" name="矢印: 下 2">
            <a:extLst>
              <a:ext uri="{FF2B5EF4-FFF2-40B4-BE49-F238E27FC236}">
                <a16:creationId xmlns:a16="http://schemas.microsoft.com/office/drawing/2014/main" id="{4D46A59D-88F9-504F-A873-2F9ECBA4F5E5}"/>
              </a:ext>
            </a:extLst>
          </p:cNvPr>
          <p:cNvSpPr/>
          <p:nvPr/>
        </p:nvSpPr>
        <p:spPr>
          <a:xfrm>
            <a:off x="5286375" y="4167084"/>
            <a:ext cx="809625" cy="69962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29A75CDA-B8CB-FF71-00CB-B6246FD0AFDF}"/>
              </a:ext>
            </a:extLst>
          </p:cNvPr>
          <p:cNvSpPr txBox="1"/>
          <p:nvPr/>
        </p:nvSpPr>
        <p:spPr>
          <a:xfrm>
            <a:off x="838200" y="5132848"/>
            <a:ext cx="10182225" cy="892552"/>
          </a:xfrm>
          <a:prstGeom prst="rect">
            <a:avLst/>
          </a:prstGeom>
          <a:noFill/>
        </p:spPr>
        <p:txBody>
          <a:bodyPr wrap="square" rtlCol="0">
            <a:spAutoFit/>
          </a:bodyPr>
          <a:lstStyle/>
          <a:p>
            <a:r>
              <a:rPr kumimoji="1" lang="ja-JP" altLang="en-US" sz="2600" dirty="0"/>
              <a:t>後者の現象について調査を進めると、実際の記録が存在することが判明し、銃弾を受けた銃は大きく破損していた</a:t>
            </a:r>
            <a:r>
              <a:rPr lang="ja-JP" altLang="en-US" sz="2600" dirty="0"/>
              <a:t>。</a:t>
            </a:r>
            <a:endParaRPr kumimoji="1" lang="en-US" altLang="ja-JP" sz="2600" dirty="0"/>
          </a:p>
        </p:txBody>
      </p:sp>
    </p:spTree>
    <p:extLst>
      <p:ext uri="{BB962C8B-B14F-4D97-AF65-F5344CB8AC3E}">
        <p14:creationId xmlns:p14="http://schemas.microsoft.com/office/powerpoint/2010/main" val="2573599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AF7A3DED-1300-F6E6-DAE6-4D75AA1A7448}"/>
              </a:ext>
            </a:extLst>
          </p:cNvPr>
          <p:cNvSpPr txBox="1"/>
          <p:nvPr/>
        </p:nvSpPr>
        <p:spPr>
          <a:xfrm>
            <a:off x="87330" y="5688866"/>
            <a:ext cx="6241633" cy="830997"/>
          </a:xfrm>
          <a:prstGeom prst="rect">
            <a:avLst/>
          </a:prstGeom>
          <a:noFill/>
        </p:spPr>
        <p:txBody>
          <a:bodyPr wrap="square" rtlCol="0">
            <a:spAutoFit/>
          </a:bodyPr>
          <a:lstStyle/>
          <a:p>
            <a:pPr algn="ctr"/>
            <a:r>
              <a:rPr kumimoji="1" lang="en-US" altLang="ja-JP" sz="2400" dirty="0"/>
              <a:t>“Sniper shoots a gun from criminal’s hand”</a:t>
            </a:r>
          </a:p>
          <a:p>
            <a:pPr algn="ctr"/>
            <a:r>
              <a:rPr kumimoji="1" lang="en-US" altLang="ja-JP" sz="2400" dirty="0">
                <a:hlinkClick r:id="rId3"/>
              </a:rPr>
              <a:t>https://youtu.be/ff4XuPtAOUk</a:t>
            </a:r>
            <a:endParaRPr kumimoji="1" lang="ja-JP" altLang="en-US" sz="2400" dirty="0"/>
          </a:p>
        </p:txBody>
      </p:sp>
      <p:pic>
        <p:nvPicPr>
          <p:cNvPr id="7" name="図 6" descr="屋外, 草, 女性, 座る が含まれている画像&#10;&#10;自動的に生成された説明">
            <a:extLst>
              <a:ext uri="{FF2B5EF4-FFF2-40B4-BE49-F238E27FC236}">
                <a16:creationId xmlns:a16="http://schemas.microsoft.com/office/drawing/2014/main" id="{5F26C06A-5FAE-856A-7572-7D8465AA55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330" y="1468558"/>
            <a:ext cx="6241633" cy="4108329"/>
          </a:xfrm>
          <a:prstGeom prst="rect">
            <a:avLst/>
          </a:prstGeom>
        </p:spPr>
      </p:pic>
      <p:pic>
        <p:nvPicPr>
          <p:cNvPr id="9" name="図 8" descr="テキスト が含まれている画像&#10;&#10;自動的に生成された説明">
            <a:extLst>
              <a:ext uri="{FF2B5EF4-FFF2-40B4-BE49-F238E27FC236}">
                <a16:creationId xmlns:a16="http://schemas.microsoft.com/office/drawing/2014/main" id="{49EFA861-AB6D-1FBE-08B4-D6FBFEBDCF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1654" y="1909762"/>
            <a:ext cx="5406877" cy="3667125"/>
          </a:xfrm>
          <a:prstGeom prst="rect">
            <a:avLst/>
          </a:prstGeom>
        </p:spPr>
      </p:pic>
      <p:sp>
        <p:nvSpPr>
          <p:cNvPr id="10" name="テキスト ボックス 9">
            <a:extLst>
              <a:ext uri="{FF2B5EF4-FFF2-40B4-BE49-F238E27FC236}">
                <a16:creationId xmlns:a16="http://schemas.microsoft.com/office/drawing/2014/main" id="{64C9BC9E-D013-C37A-2331-CDB5C776F9EE}"/>
              </a:ext>
            </a:extLst>
          </p:cNvPr>
          <p:cNvSpPr txBox="1"/>
          <p:nvPr/>
        </p:nvSpPr>
        <p:spPr>
          <a:xfrm>
            <a:off x="5950367" y="5688866"/>
            <a:ext cx="6241633" cy="461665"/>
          </a:xfrm>
          <a:prstGeom prst="rect">
            <a:avLst/>
          </a:prstGeom>
          <a:noFill/>
        </p:spPr>
        <p:txBody>
          <a:bodyPr wrap="square" rtlCol="0">
            <a:spAutoFit/>
          </a:bodyPr>
          <a:lstStyle/>
          <a:p>
            <a:pPr algn="ctr"/>
            <a:r>
              <a:rPr lang="ja-JP" altLang="en-US" sz="2400" dirty="0"/>
              <a:t>実際に撃ち抜かれた銃</a:t>
            </a:r>
            <a:endParaRPr kumimoji="1" lang="ja-JP" altLang="en-US" sz="2400" dirty="0"/>
          </a:p>
        </p:txBody>
      </p:sp>
      <p:sp>
        <p:nvSpPr>
          <p:cNvPr id="11" name="タイトル 1">
            <a:extLst>
              <a:ext uri="{FF2B5EF4-FFF2-40B4-BE49-F238E27FC236}">
                <a16:creationId xmlns:a16="http://schemas.microsoft.com/office/drawing/2014/main" id="{EA85529D-A3A4-80E5-6A7D-BBB86B0C8D95}"/>
              </a:ext>
            </a:extLst>
          </p:cNvPr>
          <p:cNvSpPr>
            <a:spLocks noGrp="1"/>
          </p:cNvSpPr>
          <p:nvPr>
            <p:ph type="title"/>
          </p:nvPr>
        </p:nvSpPr>
        <p:spPr>
          <a:xfrm>
            <a:off x="838200" y="365125"/>
            <a:ext cx="10515600" cy="1325563"/>
          </a:xfrm>
        </p:spPr>
        <p:txBody>
          <a:bodyPr/>
          <a:lstStyle/>
          <a:p>
            <a:r>
              <a:rPr kumimoji="1" lang="ja-JP" altLang="en-US" dirty="0"/>
              <a:t>実際の記録より</a:t>
            </a:r>
          </a:p>
        </p:txBody>
      </p:sp>
    </p:spTree>
    <p:extLst>
      <p:ext uri="{BB962C8B-B14F-4D97-AF65-F5344CB8AC3E}">
        <p14:creationId xmlns:p14="http://schemas.microsoft.com/office/powerpoint/2010/main" val="2670000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2E450D-66DB-67C4-3826-871A7965699F}"/>
              </a:ext>
            </a:extLst>
          </p:cNvPr>
          <p:cNvSpPr>
            <a:spLocks noGrp="1"/>
          </p:cNvSpPr>
          <p:nvPr>
            <p:ph type="title"/>
          </p:nvPr>
        </p:nvSpPr>
        <p:spPr/>
        <p:txBody>
          <a:bodyPr/>
          <a:lstStyle/>
          <a:p>
            <a:r>
              <a:rPr kumimoji="1" lang="ja-JP" altLang="en-US" dirty="0"/>
              <a:t>実装・動作案</a:t>
            </a:r>
          </a:p>
        </p:txBody>
      </p:sp>
      <p:pic>
        <p:nvPicPr>
          <p:cNvPr id="7" name="コンテンツ プレースホルダー 6" descr="抽象, シルエット が含まれている画像&#10;&#10;自動的に生成された説明">
            <a:extLst>
              <a:ext uri="{FF2B5EF4-FFF2-40B4-BE49-F238E27FC236}">
                <a16:creationId xmlns:a16="http://schemas.microsoft.com/office/drawing/2014/main" id="{BAB74775-7670-0287-9476-18C12E3183B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35009" y="961219"/>
            <a:ext cx="4542691" cy="3337978"/>
          </a:xfrm>
        </p:spPr>
      </p:pic>
      <p:pic>
        <p:nvPicPr>
          <p:cNvPr id="8" name="図 7" descr="おもちゃ, レゴ が含まれている画像&#10;&#10;自動的に生成された説明">
            <a:extLst>
              <a:ext uri="{FF2B5EF4-FFF2-40B4-BE49-F238E27FC236}">
                <a16:creationId xmlns:a16="http://schemas.microsoft.com/office/drawing/2014/main" id="{5E8E7A1B-CD22-27A1-F779-4885BF0456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681509" y="1458161"/>
            <a:ext cx="2988023" cy="4914678"/>
          </a:xfrm>
          <a:prstGeom prst="rect">
            <a:avLst/>
          </a:prstGeom>
        </p:spPr>
      </p:pic>
      <p:pic>
        <p:nvPicPr>
          <p:cNvPr id="9" name="図 8" descr="記号, 座る, ストリート, 停止 が含まれている画像&#10;&#10;自動的に生成された説明">
            <a:extLst>
              <a:ext uri="{FF2B5EF4-FFF2-40B4-BE49-F238E27FC236}">
                <a16:creationId xmlns:a16="http://schemas.microsoft.com/office/drawing/2014/main" id="{4711FC36-F0DB-8B0F-E97C-246A01F8D8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15684" y="1174577"/>
            <a:ext cx="1436101" cy="2248687"/>
          </a:xfrm>
          <a:prstGeom prst="rect">
            <a:avLst/>
          </a:prstGeom>
        </p:spPr>
      </p:pic>
      <p:sp>
        <p:nvSpPr>
          <p:cNvPr id="10" name="正方形/長方形 9">
            <a:extLst>
              <a:ext uri="{FF2B5EF4-FFF2-40B4-BE49-F238E27FC236}">
                <a16:creationId xmlns:a16="http://schemas.microsoft.com/office/drawing/2014/main" id="{D9A10808-CF79-4AE8-B653-F77E4CF2CFDA}"/>
              </a:ext>
            </a:extLst>
          </p:cNvPr>
          <p:cNvSpPr/>
          <p:nvPr/>
        </p:nvSpPr>
        <p:spPr>
          <a:xfrm>
            <a:off x="5157019" y="4474104"/>
            <a:ext cx="1877961" cy="82884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800" dirty="0"/>
              <a:t>デバイス</a:t>
            </a:r>
          </a:p>
        </p:txBody>
      </p:sp>
      <p:sp>
        <p:nvSpPr>
          <p:cNvPr id="11" name="正方形/長方形 10">
            <a:extLst>
              <a:ext uri="{FF2B5EF4-FFF2-40B4-BE49-F238E27FC236}">
                <a16:creationId xmlns:a16="http://schemas.microsoft.com/office/drawing/2014/main" id="{7E3FC4F1-4FA9-F7F1-3AEB-26D0B52758E5}"/>
              </a:ext>
            </a:extLst>
          </p:cNvPr>
          <p:cNvSpPr/>
          <p:nvPr/>
        </p:nvSpPr>
        <p:spPr>
          <a:xfrm>
            <a:off x="447675" y="1944114"/>
            <a:ext cx="2209800" cy="8620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400" dirty="0"/>
              <a:t>エア</a:t>
            </a:r>
            <a:endParaRPr kumimoji="1" lang="en-US" altLang="ja-JP" sz="2400" dirty="0"/>
          </a:p>
          <a:p>
            <a:pPr algn="ctr"/>
            <a:r>
              <a:rPr kumimoji="1" lang="ja-JP" altLang="en-US" sz="2400" dirty="0"/>
              <a:t>コンプレッサ</a:t>
            </a:r>
          </a:p>
        </p:txBody>
      </p:sp>
      <p:sp>
        <p:nvSpPr>
          <p:cNvPr id="13" name="正方形/長方形 12">
            <a:extLst>
              <a:ext uri="{FF2B5EF4-FFF2-40B4-BE49-F238E27FC236}">
                <a16:creationId xmlns:a16="http://schemas.microsoft.com/office/drawing/2014/main" id="{98CB3673-6830-6633-EE5D-3CBB78654C49}"/>
              </a:ext>
            </a:extLst>
          </p:cNvPr>
          <p:cNvSpPr/>
          <p:nvPr/>
        </p:nvSpPr>
        <p:spPr>
          <a:xfrm>
            <a:off x="328612" y="3704498"/>
            <a:ext cx="2447925" cy="8620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400" dirty="0"/>
              <a:t>圧縮空気を</a:t>
            </a:r>
            <a:endParaRPr kumimoji="1" lang="en-US" altLang="ja-JP" sz="2400" dirty="0"/>
          </a:p>
          <a:p>
            <a:pPr algn="ctr"/>
            <a:r>
              <a:rPr kumimoji="1" lang="ja-JP" altLang="en-US" sz="2400" dirty="0"/>
              <a:t>貯蔵するタンク</a:t>
            </a:r>
          </a:p>
        </p:txBody>
      </p:sp>
      <p:sp>
        <p:nvSpPr>
          <p:cNvPr id="14" name="正方形/長方形 13">
            <a:extLst>
              <a:ext uri="{FF2B5EF4-FFF2-40B4-BE49-F238E27FC236}">
                <a16:creationId xmlns:a16="http://schemas.microsoft.com/office/drawing/2014/main" id="{642F2270-2AF8-CE21-7A52-095C5C37B59F}"/>
              </a:ext>
            </a:extLst>
          </p:cNvPr>
          <p:cNvSpPr/>
          <p:nvPr/>
        </p:nvSpPr>
        <p:spPr>
          <a:xfrm>
            <a:off x="3501266" y="1944114"/>
            <a:ext cx="1390035" cy="8620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sz="2400" dirty="0"/>
              <a:t>Arduino</a:t>
            </a:r>
            <a:endParaRPr kumimoji="1" lang="ja-JP" altLang="en-US" sz="2400" dirty="0"/>
          </a:p>
        </p:txBody>
      </p:sp>
      <p:sp>
        <p:nvSpPr>
          <p:cNvPr id="15" name="正方形/長方形 14">
            <a:extLst>
              <a:ext uri="{FF2B5EF4-FFF2-40B4-BE49-F238E27FC236}">
                <a16:creationId xmlns:a16="http://schemas.microsoft.com/office/drawing/2014/main" id="{1D62E193-53FD-2CCB-5BC0-1093199B969C}"/>
              </a:ext>
            </a:extLst>
          </p:cNvPr>
          <p:cNvSpPr/>
          <p:nvPr/>
        </p:nvSpPr>
        <p:spPr>
          <a:xfrm>
            <a:off x="3632988" y="4459987"/>
            <a:ext cx="1126592" cy="8620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sz="2400" dirty="0"/>
              <a:t>電磁弁</a:t>
            </a:r>
            <a:endParaRPr kumimoji="1" lang="ja-JP" altLang="en-US" sz="2400" dirty="0"/>
          </a:p>
        </p:txBody>
      </p:sp>
      <p:cxnSp>
        <p:nvCxnSpPr>
          <p:cNvPr id="30" name="直線コネクタ 29">
            <a:extLst>
              <a:ext uri="{FF2B5EF4-FFF2-40B4-BE49-F238E27FC236}">
                <a16:creationId xmlns:a16="http://schemas.microsoft.com/office/drawing/2014/main" id="{9D196CCC-90BC-7655-6FF3-7B165627D11E}"/>
              </a:ext>
            </a:extLst>
          </p:cNvPr>
          <p:cNvCxnSpPr>
            <a:cxnSpLocks/>
            <a:endCxn id="13" idx="0"/>
          </p:cNvCxnSpPr>
          <p:nvPr/>
        </p:nvCxnSpPr>
        <p:spPr>
          <a:xfrm>
            <a:off x="1552575" y="3248741"/>
            <a:ext cx="0" cy="455757"/>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3" name="コネクタ: カギ線 32">
            <a:extLst>
              <a:ext uri="{FF2B5EF4-FFF2-40B4-BE49-F238E27FC236}">
                <a16:creationId xmlns:a16="http://schemas.microsoft.com/office/drawing/2014/main" id="{39F48178-2DD6-11E6-4704-3EC520905A51}"/>
              </a:ext>
            </a:extLst>
          </p:cNvPr>
          <p:cNvCxnSpPr>
            <a:cxnSpLocks/>
            <a:stCxn id="13" idx="2"/>
          </p:cNvCxnSpPr>
          <p:nvPr/>
        </p:nvCxnSpPr>
        <p:spPr>
          <a:xfrm rot="16200000" flipH="1">
            <a:off x="2430539" y="3688546"/>
            <a:ext cx="324486" cy="2080414"/>
          </a:xfrm>
          <a:prstGeom prst="bentConnector2">
            <a:avLst/>
          </a:prstGeom>
          <a:ln w="76200"/>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AA8E5766-8774-3E91-3C48-B15D43C9ADC5}"/>
              </a:ext>
            </a:extLst>
          </p:cNvPr>
          <p:cNvCxnSpPr>
            <a:cxnSpLocks/>
            <a:stCxn id="15" idx="3"/>
            <a:endCxn id="10" idx="1"/>
          </p:cNvCxnSpPr>
          <p:nvPr/>
        </p:nvCxnSpPr>
        <p:spPr>
          <a:xfrm flipV="1">
            <a:off x="4759580" y="4888527"/>
            <a:ext cx="397439" cy="2466"/>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8" name="テキスト ボックス 47">
            <a:extLst>
              <a:ext uri="{FF2B5EF4-FFF2-40B4-BE49-F238E27FC236}">
                <a16:creationId xmlns:a16="http://schemas.microsoft.com/office/drawing/2014/main" id="{B78E287A-C514-5D7B-E4A9-7023C2EF2E8C}"/>
              </a:ext>
            </a:extLst>
          </p:cNvPr>
          <p:cNvSpPr txBox="1"/>
          <p:nvPr/>
        </p:nvSpPr>
        <p:spPr>
          <a:xfrm>
            <a:off x="265616" y="2787076"/>
            <a:ext cx="2812203" cy="461665"/>
          </a:xfrm>
          <a:prstGeom prst="rect">
            <a:avLst/>
          </a:prstGeom>
          <a:noFill/>
        </p:spPr>
        <p:txBody>
          <a:bodyPr wrap="square" rtlCol="0">
            <a:spAutoFit/>
          </a:bodyPr>
          <a:lstStyle/>
          <a:p>
            <a:r>
              <a:rPr kumimoji="1" lang="ja-JP" altLang="en-US" sz="2400" dirty="0"/>
              <a:t>空気を送り続ける</a:t>
            </a:r>
          </a:p>
        </p:txBody>
      </p:sp>
      <p:cxnSp>
        <p:nvCxnSpPr>
          <p:cNvPr id="52" name="直線矢印コネクタ 51">
            <a:extLst>
              <a:ext uri="{FF2B5EF4-FFF2-40B4-BE49-F238E27FC236}">
                <a16:creationId xmlns:a16="http://schemas.microsoft.com/office/drawing/2014/main" id="{BBF5D7CA-3F2E-7B15-7E57-B9A9003ED317}"/>
              </a:ext>
            </a:extLst>
          </p:cNvPr>
          <p:cNvCxnSpPr>
            <a:cxnSpLocks/>
            <a:endCxn id="14" idx="3"/>
          </p:cNvCxnSpPr>
          <p:nvPr/>
        </p:nvCxnSpPr>
        <p:spPr>
          <a:xfrm flipH="1" flipV="1">
            <a:off x="4891301" y="2375120"/>
            <a:ext cx="1624383" cy="1"/>
          </a:xfrm>
          <a:prstGeom prst="straightConnector1">
            <a:avLst/>
          </a:prstGeom>
          <a:ln w="76200">
            <a:tailEnd type="triangle"/>
          </a:ln>
        </p:spPr>
        <p:style>
          <a:lnRef idx="1">
            <a:schemeClr val="accent4"/>
          </a:lnRef>
          <a:fillRef idx="0">
            <a:schemeClr val="accent4"/>
          </a:fillRef>
          <a:effectRef idx="0">
            <a:schemeClr val="accent4"/>
          </a:effectRef>
          <a:fontRef idx="minor">
            <a:schemeClr val="tx1"/>
          </a:fontRef>
        </p:style>
      </p:cxnSp>
      <p:sp>
        <p:nvSpPr>
          <p:cNvPr id="55" name="テキスト ボックス 54">
            <a:extLst>
              <a:ext uri="{FF2B5EF4-FFF2-40B4-BE49-F238E27FC236}">
                <a16:creationId xmlns:a16="http://schemas.microsoft.com/office/drawing/2014/main" id="{937AD39B-F23E-0F85-02D8-8E84687402CB}"/>
              </a:ext>
            </a:extLst>
          </p:cNvPr>
          <p:cNvSpPr txBox="1"/>
          <p:nvPr/>
        </p:nvSpPr>
        <p:spPr>
          <a:xfrm>
            <a:off x="4637976" y="1526686"/>
            <a:ext cx="2076682" cy="707886"/>
          </a:xfrm>
          <a:prstGeom prst="rect">
            <a:avLst/>
          </a:prstGeom>
          <a:noFill/>
        </p:spPr>
        <p:txBody>
          <a:bodyPr wrap="square" rtlCol="0">
            <a:spAutoFit/>
          </a:bodyPr>
          <a:lstStyle/>
          <a:p>
            <a:pPr algn="ctr"/>
            <a:r>
              <a:rPr kumimoji="1" lang="ja-JP" altLang="en-US" sz="2000" b="1" dirty="0"/>
              <a:t>条件</a:t>
            </a:r>
            <a:r>
              <a:rPr kumimoji="1" lang="ja-JP" altLang="en-US" sz="2000" dirty="0"/>
              <a:t>を満たすと信号送信</a:t>
            </a:r>
          </a:p>
        </p:txBody>
      </p:sp>
      <p:sp>
        <p:nvSpPr>
          <p:cNvPr id="56" name="テキスト ボックス 55">
            <a:extLst>
              <a:ext uri="{FF2B5EF4-FFF2-40B4-BE49-F238E27FC236}">
                <a16:creationId xmlns:a16="http://schemas.microsoft.com/office/drawing/2014/main" id="{64859FA8-5847-51E8-92FF-E31ABF62BADE}"/>
              </a:ext>
            </a:extLst>
          </p:cNvPr>
          <p:cNvSpPr txBox="1"/>
          <p:nvPr/>
        </p:nvSpPr>
        <p:spPr>
          <a:xfrm>
            <a:off x="8220075" y="4551831"/>
            <a:ext cx="3790950" cy="1200329"/>
          </a:xfrm>
          <a:prstGeom prst="rect">
            <a:avLst/>
          </a:prstGeom>
          <a:noFill/>
        </p:spPr>
        <p:txBody>
          <a:bodyPr wrap="square" rtlCol="0">
            <a:spAutoFit/>
          </a:bodyPr>
          <a:lstStyle/>
          <a:p>
            <a:pPr algn="ctr"/>
            <a:r>
              <a:rPr kumimoji="1" lang="ja-JP" altLang="en-US" sz="2400" b="1" dirty="0"/>
              <a:t>触覚を体験する条件</a:t>
            </a:r>
            <a:endParaRPr kumimoji="1" lang="en-US" altLang="ja-JP" sz="2400" b="1" dirty="0"/>
          </a:p>
          <a:p>
            <a:pPr algn="ctr"/>
            <a:r>
              <a:rPr kumimoji="1" lang="en-US" altLang="ja-JP" sz="2400" dirty="0"/>
              <a:t>VR</a:t>
            </a:r>
            <a:r>
              <a:rPr kumimoji="1" lang="ja-JP" altLang="en-US" sz="2400" dirty="0"/>
              <a:t>空間で相手の射撃が</a:t>
            </a:r>
            <a:endParaRPr kumimoji="1" lang="en-US" altLang="ja-JP" sz="2400" dirty="0"/>
          </a:p>
          <a:p>
            <a:pPr algn="ctr"/>
            <a:r>
              <a:rPr kumimoji="1" lang="ja-JP" altLang="en-US" sz="2400" dirty="0"/>
              <a:t>自分の銃に命中する</a:t>
            </a:r>
          </a:p>
        </p:txBody>
      </p:sp>
      <p:cxnSp>
        <p:nvCxnSpPr>
          <p:cNvPr id="57" name="直線矢印コネクタ 56">
            <a:extLst>
              <a:ext uri="{FF2B5EF4-FFF2-40B4-BE49-F238E27FC236}">
                <a16:creationId xmlns:a16="http://schemas.microsoft.com/office/drawing/2014/main" id="{7F5CE7B0-1924-FDA0-43DF-32AD6B851F7E}"/>
              </a:ext>
            </a:extLst>
          </p:cNvPr>
          <p:cNvCxnSpPr>
            <a:cxnSpLocks/>
            <a:stCxn id="14" idx="2"/>
            <a:endCxn id="15" idx="0"/>
          </p:cNvCxnSpPr>
          <p:nvPr/>
        </p:nvCxnSpPr>
        <p:spPr>
          <a:xfrm>
            <a:off x="4196284" y="2806126"/>
            <a:ext cx="0" cy="1653861"/>
          </a:xfrm>
          <a:prstGeom prst="straightConnector1">
            <a:avLst/>
          </a:prstGeom>
          <a:ln w="76200">
            <a:tailEnd type="triangle"/>
          </a:ln>
        </p:spPr>
        <p:style>
          <a:lnRef idx="1">
            <a:schemeClr val="accent4"/>
          </a:lnRef>
          <a:fillRef idx="0">
            <a:schemeClr val="accent4"/>
          </a:fillRef>
          <a:effectRef idx="0">
            <a:schemeClr val="accent4"/>
          </a:effectRef>
          <a:fontRef idx="minor">
            <a:schemeClr val="tx1"/>
          </a:fontRef>
        </p:style>
      </p:cxnSp>
      <p:cxnSp>
        <p:nvCxnSpPr>
          <p:cNvPr id="60" name="直線矢印コネクタ 59">
            <a:extLst>
              <a:ext uri="{FF2B5EF4-FFF2-40B4-BE49-F238E27FC236}">
                <a16:creationId xmlns:a16="http://schemas.microsoft.com/office/drawing/2014/main" id="{FAB037FD-10A8-C361-626C-4363C9DAF08D}"/>
              </a:ext>
            </a:extLst>
          </p:cNvPr>
          <p:cNvCxnSpPr>
            <a:cxnSpLocks/>
          </p:cNvCxnSpPr>
          <p:nvPr/>
        </p:nvCxnSpPr>
        <p:spPr>
          <a:xfrm>
            <a:off x="4301782" y="2787076"/>
            <a:ext cx="1054548" cy="1670445"/>
          </a:xfrm>
          <a:prstGeom prst="straightConnector1">
            <a:avLst/>
          </a:prstGeom>
          <a:ln w="76200">
            <a:tailEnd type="triangle"/>
          </a:ln>
        </p:spPr>
        <p:style>
          <a:lnRef idx="1">
            <a:schemeClr val="accent4"/>
          </a:lnRef>
          <a:fillRef idx="0">
            <a:schemeClr val="accent4"/>
          </a:fillRef>
          <a:effectRef idx="0">
            <a:schemeClr val="accent4"/>
          </a:effectRef>
          <a:fontRef idx="minor">
            <a:schemeClr val="tx1"/>
          </a:fontRef>
        </p:style>
      </p:cxnSp>
      <p:sp>
        <p:nvSpPr>
          <p:cNvPr id="64" name="テキスト ボックス 63">
            <a:extLst>
              <a:ext uri="{FF2B5EF4-FFF2-40B4-BE49-F238E27FC236}">
                <a16:creationId xmlns:a16="http://schemas.microsoft.com/office/drawing/2014/main" id="{0B635E29-4A2F-A30A-4E0E-91736F00B455}"/>
              </a:ext>
            </a:extLst>
          </p:cNvPr>
          <p:cNvSpPr txBox="1"/>
          <p:nvPr/>
        </p:nvSpPr>
        <p:spPr>
          <a:xfrm>
            <a:off x="3599376" y="5280728"/>
            <a:ext cx="1295398" cy="954107"/>
          </a:xfrm>
          <a:prstGeom prst="rect">
            <a:avLst/>
          </a:prstGeom>
          <a:noFill/>
        </p:spPr>
        <p:txBody>
          <a:bodyPr wrap="square" rtlCol="0">
            <a:spAutoFit/>
          </a:bodyPr>
          <a:lstStyle/>
          <a:p>
            <a:pPr algn="ctr"/>
            <a:r>
              <a:rPr kumimoji="1" lang="ja-JP" altLang="en-US" sz="2800" dirty="0"/>
              <a:t>開閉の</a:t>
            </a:r>
            <a:endParaRPr kumimoji="1" lang="en-US" altLang="ja-JP" sz="2800" dirty="0"/>
          </a:p>
          <a:p>
            <a:pPr algn="ctr"/>
            <a:r>
              <a:rPr kumimoji="1" lang="ja-JP" altLang="en-US" sz="2800" dirty="0"/>
              <a:t>操作</a:t>
            </a:r>
          </a:p>
        </p:txBody>
      </p:sp>
    </p:spTree>
    <p:extLst>
      <p:ext uri="{BB962C8B-B14F-4D97-AF65-F5344CB8AC3E}">
        <p14:creationId xmlns:p14="http://schemas.microsoft.com/office/powerpoint/2010/main" val="43494864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1603</TotalTime>
  <Words>415</Words>
  <Application>Microsoft Office PowerPoint</Application>
  <PresentationFormat>ワイド画面</PresentationFormat>
  <Paragraphs>56</Paragraphs>
  <Slides>10</Slides>
  <Notes>4</Notes>
  <HiddenSlides>0</HiddenSlides>
  <MMClips>2</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10</vt:i4>
      </vt:variant>
    </vt:vector>
  </HeadingPairs>
  <TitlesOfParts>
    <vt:vector size="14" baseType="lpstr">
      <vt:lpstr>游ゴシック</vt:lpstr>
      <vt:lpstr>游ゴシック Light</vt:lpstr>
      <vt:lpstr>Arial</vt:lpstr>
      <vt:lpstr>Office テーマ</vt:lpstr>
      <vt:lpstr>研究概要</vt:lpstr>
      <vt:lpstr>銃が弾かれる体験を可能とするVR決闘システム</vt:lpstr>
      <vt:lpstr>PowerPoint プレゼンテーション</vt:lpstr>
      <vt:lpstr>研究背景</vt:lpstr>
      <vt:lpstr>研究背景</vt:lpstr>
      <vt:lpstr>研究目的</vt:lpstr>
      <vt:lpstr>調査と考察</vt:lpstr>
      <vt:lpstr>実際の記録より</vt:lpstr>
      <vt:lpstr>実装・動作案</vt:lpstr>
      <vt:lpstr>動作の様子</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一般入試・発表スライド</dc:title>
  <dc:creator>WADA ISSEI</dc:creator>
  <cp:lastModifiedBy>WADA ISSEI</cp:lastModifiedBy>
  <cp:revision>20</cp:revision>
  <dcterms:created xsi:type="dcterms:W3CDTF">2023-06-19T01:04:13Z</dcterms:created>
  <dcterms:modified xsi:type="dcterms:W3CDTF">2025-01-30T08:49:02Z</dcterms:modified>
</cp:coreProperties>
</file>

<file path=docProps/thumbnail.jpeg>
</file>